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56" r:id="rId9"/>
    <p:sldId id="258" r:id="rId10"/>
    <p:sldId id="259" r:id="rId11"/>
    <p:sldId id="273" r:id="rId12"/>
    <p:sldId id="262" r:id="rId13"/>
    <p:sldId id="276" r:id="rId14"/>
    <p:sldId id="277" r:id="rId15"/>
    <p:sldId id="260" r:id="rId16"/>
    <p:sldId id="261" r:id="rId17"/>
    <p:sldId id="271" r:id="rId18"/>
    <p:sldId id="268" r:id="rId19"/>
    <p:sldId id="265" r:id="rId20"/>
    <p:sldId id="275" r:id="rId21"/>
    <p:sldId id="264" r:id="rId22"/>
    <p:sldId id="263" r:id="rId23"/>
    <p:sldId id="267" r:id="rId24"/>
    <p:sldId id="274" r:id="rId25"/>
    <p:sldId id="270" r:id="rId26"/>
    <p:sldId id="26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88" autoAdjust="0"/>
    <p:restoredTop sz="94671" autoAdjust="0"/>
  </p:normalViewPr>
  <p:slideViewPr>
    <p:cSldViewPr>
      <p:cViewPr varScale="1">
        <p:scale>
          <a:sx n="77" d="100"/>
          <a:sy n="77" d="100"/>
        </p:scale>
        <p:origin x="120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AA3B6-4151-4FB3-92FE-CEEC70AF6A2F}" type="datetimeFigureOut">
              <a:rPr lang="en-PH" smtClean="0"/>
              <a:t>3/4/2015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32068-F305-4D17-B58B-C6AFABB36BC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40593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fld id="{A828FB6C-FD9B-4CED-B0DF-A28E72FD1007}" type="slidenum">
              <a:rPr lang="en-PH" altLang="en-US"/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t>2</a:t>
            </a:fld>
            <a:endParaRPr lang="en-PH" altLang="en-US"/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Verdana" panose="020B060403050404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2662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 typeface="Verdana" panose="020B0604030504040204" pitchFamily="34" charset="0"/>
              <a:buNone/>
            </a:pPr>
            <a:fld id="{25918222-4357-48F4-9483-226DE1522A65}" type="slidenum">
              <a:rPr lang="en-PH" altLang="en-US">
                <a:latin typeface="Verdana" panose="020B0604030504040204" pitchFamily="34" charset="0"/>
              </a:rPr>
              <a:pPr algn="r">
                <a:spcBef>
                  <a:spcPct val="0"/>
                </a:spcBef>
                <a:buFont typeface="Verdana" panose="020B0604030504040204" pitchFamily="34" charset="0"/>
                <a:buNone/>
              </a:pPr>
              <a:t>2</a:t>
            </a:fld>
            <a:endParaRPr lang="en-PH" altLang="en-US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364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fld id="{F60DDC50-556A-43D7-AE8F-EF6635AD75C3}" type="slidenum">
              <a:rPr lang="en-PH" altLang="en-US"/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t>3</a:t>
            </a:fld>
            <a:endParaRPr lang="en-PH" altLang="en-US"/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Verdana" panose="020B060403050404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3584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 typeface="Verdana" panose="020B0604030504040204" pitchFamily="34" charset="0"/>
              <a:buNone/>
            </a:pPr>
            <a:fld id="{64FC6633-1393-49CF-A24F-C6C7F7BE4F23}" type="slidenum">
              <a:rPr lang="en-PH" altLang="en-US">
                <a:latin typeface="Verdana" panose="020B0604030504040204" pitchFamily="34" charset="0"/>
              </a:rPr>
              <a:pPr algn="r">
                <a:spcBef>
                  <a:spcPct val="0"/>
                </a:spcBef>
                <a:buFont typeface="Verdana" panose="020B0604030504040204" pitchFamily="34" charset="0"/>
                <a:buNone/>
              </a:pPr>
              <a:t>3</a:t>
            </a:fld>
            <a:endParaRPr lang="en-PH" altLang="en-US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505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fld id="{F60DDC50-556A-43D7-AE8F-EF6635AD75C3}" type="slidenum">
              <a:rPr lang="en-PH" altLang="en-US"/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t>4</a:t>
            </a:fld>
            <a:endParaRPr lang="en-PH" altLang="en-US"/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Verdana" panose="020B060403050404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3584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 typeface="Verdana" panose="020B0604030504040204" pitchFamily="34" charset="0"/>
              <a:buNone/>
            </a:pPr>
            <a:fld id="{64FC6633-1393-49CF-A24F-C6C7F7BE4F23}" type="slidenum">
              <a:rPr lang="en-PH" altLang="en-US">
                <a:latin typeface="Verdana" panose="020B0604030504040204" pitchFamily="34" charset="0"/>
              </a:rPr>
              <a:pPr algn="r">
                <a:spcBef>
                  <a:spcPct val="0"/>
                </a:spcBef>
                <a:buFont typeface="Verdana" panose="020B0604030504040204" pitchFamily="34" charset="0"/>
                <a:buNone/>
              </a:pPr>
              <a:t>4</a:t>
            </a:fld>
            <a:endParaRPr lang="en-PH" altLang="en-US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82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fld id="{F60DDC50-556A-43D7-AE8F-EF6635AD75C3}" type="slidenum">
              <a:rPr lang="en-PH" altLang="en-US"/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t>5</a:t>
            </a:fld>
            <a:endParaRPr lang="en-PH" altLang="en-US"/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Verdana" panose="020B060403050404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3584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 typeface="Verdana" panose="020B0604030504040204" pitchFamily="34" charset="0"/>
              <a:buNone/>
            </a:pPr>
            <a:fld id="{64FC6633-1393-49CF-A24F-C6C7F7BE4F23}" type="slidenum">
              <a:rPr lang="en-PH" altLang="en-US">
                <a:latin typeface="Verdana" panose="020B0604030504040204" pitchFamily="34" charset="0"/>
              </a:rPr>
              <a:pPr algn="r">
                <a:spcBef>
                  <a:spcPct val="0"/>
                </a:spcBef>
                <a:buFont typeface="Verdana" panose="020B0604030504040204" pitchFamily="34" charset="0"/>
                <a:buNone/>
              </a:pPr>
              <a:t>5</a:t>
            </a:fld>
            <a:endParaRPr lang="en-PH" altLang="en-US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631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fld id="{B131B336-2063-40A7-B3EE-B1240F9B84F7}" type="slidenum">
              <a:rPr lang="en-PH" altLang="en-US"/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t>6</a:t>
            </a:fld>
            <a:endParaRPr lang="en-PH" altLang="en-US"/>
          </a:p>
        </p:txBody>
      </p:sp>
      <p:sp>
        <p:nvSpPr>
          <p:cNvPr id="3993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Verdana" panose="020B060403050404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3994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 typeface="Verdana" panose="020B0604030504040204" pitchFamily="34" charset="0"/>
              <a:buNone/>
            </a:pPr>
            <a:fld id="{43BA81C3-79C2-49A2-905E-26902E2C325A}" type="slidenum">
              <a:rPr lang="en-PH" altLang="en-US">
                <a:latin typeface="Verdana" panose="020B0604030504040204" pitchFamily="34" charset="0"/>
              </a:rPr>
              <a:pPr algn="r">
                <a:spcBef>
                  <a:spcPct val="0"/>
                </a:spcBef>
                <a:buFont typeface="Verdana" panose="020B0604030504040204" pitchFamily="34" charset="0"/>
                <a:buNone/>
              </a:pPr>
              <a:t>6</a:t>
            </a:fld>
            <a:endParaRPr lang="en-PH" altLang="en-US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499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fld id="{791AB043-4708-4DDE-BF33-F88A90A1D7E9}" type="slidenum">
              <a:rPr lang="en-PH" altLang="en-US"/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t>7</a:t>
            </a:fld>
            <a:endParaRPr lang="en-PH" altLang="en-US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Verdana" panose="020B060403050404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dirty="0" smtClean="0">
              <a:latin typeface="Times New Roman" panose="02020603050405020304" pitchFamily="18" charset="0"/>
            </a:endParaRPr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 typeface="Verdana" panose="020B0604030504040204" pitchFamily="34" charset="0"/>
              <a:buNone/>
            </a:pPr>
            <a:fld id="{44A8FB82-DF3E-42CA-80A5-F91C8E2E4D21}" type="slidenum">
              <a:rPr lang="en-PH" altLang="en-US">
                <a:latin typeface="Verdana" panose="020B0604030504040204" pitchFamily="34" charset="0"/>
              </a:rPr>
              <a:pPr algn="r">
                <a:spcBef>
                  <a:spcPct val="0"/>
                </a:spcBef>
                <a:buFont typeface="Verdana" panose="020B0604030504040204" pitchFamily="34" charset="0"/>
                <a:buNone/>
              </a:pPr>
              <a:t>7</a:t>
            </a:fld>
            <a:endParaRPr lang="en-PH" altLang="en-US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89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32068-F305-4D17-B58B-C6AFABB36BC0}" type="slidenum">
              <a:rPr lang="en-PH" smtClean="0"/>
              <a:t>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07974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32068-F305-4D17-B58B-C6AFABB36BC0}" type="slidenum">
              <a:rPr lang="en-PH" smtClean="0"/>
              <a:t>10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9171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9F815-59C9-4AFC-B324-18B9EED23DDF}" type="datetime1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8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1D5B-660F-4D4C-A2E8-981139BA3814}" type="datetime1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3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D8BB-8253-4449-9F4E-14CFB716F1A9}" type="datetime1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15537-9E73-4158-9B2C-F3888E5DADC1}" type="datetime1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234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C35D3-964A-4B4C-959A-606F46AF73EF}" type="datetime1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72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4092-DD56-4782-BD92-5CBE62B8E80D}" type="datetime1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223B1-9F14-4A2D-A81F-255FB3CFBDE9}" type="datetime1">
              <a:rPr lang="en-US" smtClean="0"/>
              <a:t>3/4/2015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4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A532-BA5A-48FF-BAD3-0FDA96CE6732}" type="datetime1">
              <a:rPr lang="en-US" smtClean="0"/>
              <a:t>3/4/2015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4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10E3-731B-47FA-973B-8DEA61397C77}" type="datetime1">
              <a:rPr lang="en-US" smtClean="0"/>
              <a:t>3/4/2015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3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2214-9B2C-4D83-BF56-5892E9F5F3FD}" type="datetime1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78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5433-EF24-4728-90CA-33C6255A73EF}" type="datetime1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AD300-F32B-432C-A690-149371E38ADE}" type="datetime1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AB64B-25A6-4AE4-BC44-3C6816DD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2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2726532"/>
            <a:ext cx="5829300" cy="1102519"/>
          </a:xfrm>
        </p:spPr>
        <p:txBody>
          <a:bodyPr/>
          <a:lstStyle/>
          <a:p>
            <a:r>
              <a:rPr lang="en-US" altLang="en-US" sz="3000" b="1" i="1" dirty="0">
                <a:latin typeface="Calibri" panose="020F0502020204030204" pitchFamily="34" charset="0"/>
              </a:rPr>
              <a:t>History and Overview of the Chemistry Law</a:t>
            </a:r>
            <a:endParaRPr lang="en-PH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/>
          </p:nvPr>
        </p:nvGraphicFramePr>
        <p:xfrm>
          <a:off x="6057901" y="1143000"/>
          <a:ext cx="1164431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1644944" imgH="1689862" progId="">
                  <p:embed/>
                </p:oleObj>
              </mc:Choice>
              <mc:Fallback>
                <p:oleObj r:id="rId3" imgW="1644944" imgH="168986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1" y="1143000"/>
                        <a:ext cx="1164431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773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49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Chemical </a:t>
            </a:r>
            <a:r>
              <a:rPr lang="en-US" dirty="0" smtClean="0"/>
              <a:t>Technician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19545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RA 754: </a:t>
            </a:r>
            <a:r>
              <a:rPr lang="en-US" sz="2800" dirty="0" smtClean="0"/>
              <a:t>Minimum requirement is 5 </a:t>
            </a:r>
            <a:r>
              <a:rPr lang="en-US" sz="2800" dirty="0"/>
              <a:t>years experience in </a:t>
            </a:r>
            <a:r>
              <a:rPr lang="en-US" sz="2800" dirty="0" smtClean="0"/>
              <a:t>laboratory work</a:t>
            </a:r>
            <a:endParaRPr lang="en-US" sz="2800" dirty="0"/>
          </a:p>
          <a:p>
            <a:r>
              <a:rPr lang="en-US" sz="2800" dirty="0" smtClean="0"/>
              <a:t>New law: </a:t>
            </a:r>
            <a:r>
              <a:rPr lang="en-US" sz="2800" dirty="0"/>
              <a:t>The description of the Chemical Technician was </a:t>
            </a:r>
            <a:r>
              <a:rPr lang="en-US" sz="2800" dirty="0" smtClean="0"/>
              <a:t>updated</a:t>
            </a:r>
            <a:r>
              <a:rPr lang="en-US" sz="2800" dirty="0"/>
              <a:t>.</a:t>
            </a:r>
          </a:p>
          <a:p>
            <a:r>
              <a:rPr lang="en-US" sz="2800" dirty="0" smtClean="0"/>
              <a:t>There are two ways by which an individual can become a Chemical Technician:</a:t>
            </a:r>
          </a:p>
          <a:p>
            <a:pPr lvl="1"/>
            <a:r>
              <a:rPr lang="en-PH" sz="2400" dirty="0"/>
              <a:t>Applicants who pass any two subjects in the Chemistry licensure examination automatically qualify to become a Chemical Technician</a:t>
            </a:r>
            <a:r>
              <a:rPr lang="en-PH" sz="2400" dirty="0" smtClean="0"/>
              <a:t>.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Completion of a TESDA-approved course for Chemical Technician will qualify the individual to take a licensure examination for Chemical Technician to be administered by the Board of Chemistry.</a:t>
            </a:r>
          </a:p>
          <a:p>
            <a:pPr lvl="1"/>
            <a:r>
              <a:rPr lang="en-US" sz="2400" dirty="0" smtClean="0"/>
              <a:t>There is no limit to the number of times an applicant can take the Chemical Technician exam.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8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04455"/>
            <a:ext cx="8458200" cy="562494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TESDA will work with CHED and PRC for the development of its certification requirement for </a:t>
            </a:r>
            <a:r>
              <a:rPr lang="en-US" sz="2800" dirty="0" err="1" smtClean="0"/>
              <a:t>Chem</a:t>
            </a:r>
            <a:r>
              <a:rPr lang="en-US" sz="2800" dirty="0" smtClean="0"/>
              <a:t> Tech.  </a:t>
            </a:r>
          </a:p>
          <a:p>
            <a:r>
              <a:rPr lang="en-US" sz="2800" dirty="0" smtClean="0"/>
              <a:t>TESDA, SPIK, and ICP are currently working on the formation of guidelines in the training of the QA technicians (NOT Chemical technicians)</a:t>
            </a:r>
          </a:p>
          <a:p>
            <a:pPr lvl="1"/>
            <a:r>
              <a:rPr lang="en-US" sz="2400" dirty="0" smtClean="0"/>
              <a:t>May include the qualification of the chemical technician</a:t>
            </a:r>
          </a:p>
          <a:p>
            <a:pPr lvl="1"/>
            <a:r>
              <a:rPr lang="en-US" sz="2400" dirty="0" smtClean="0"/>
              <a:t>Even with TESDA certificate you still need to take the licensure exam to get a PRC license.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3549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Chemical </a:t>
            </a:r>
            <a:r>
              <a:rPr lang="en-US" dirty="0" smtClean="0"/>
              <a:t>Technician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2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7543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All </a:t>
            </a:r>
            <a:r>
              <a:rPr lang="en-US" dirty="0" err="1" smtClean="0"/>
              <a:t>Chem</a:t>
            </a:r>
            <a:r>
              <a:rPr lang="en-US" dirty="0" smtClean="0"/>
              <a:t> Techs can do analysis but must work under a Registered Chemist even those working in shifts and in sister companies. This will need further evaluation during the drafting of the IRR.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12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3549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Chemical </a:t>
            </a:r>
            <a:r>
              <a:rPr lang="en-US" dirty="0" smtClean="0"/>
              <a:t>Technician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For discussion only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924800" cy="5105400"/>
          </a:xfrm>
        </p:spPr>
        <p:txBody>
          <a:bodyPr>
            <a:norm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Signatories in Certificate of Analysis:</a:t>
            </a:r>
          </a:p>
          <a:p>
            <a:pPr marL="914400" lvl="2">
              <a:spcBef>
                <a:spcPts val="0"/>
              </a:spcBef>
            </a:pPr>
            <a:r>
              <a:rPr lang="en-US" sz="2800" dirty="0"/>
              <a:t>“Analyzed by”: can be signed by </a:t>
            </a:r>
            <a:r>
              <a:rPr lang="en-US" sz="2800" dirty="0" err="1"/>
              <a:t>Chem</a:t>
            </a:r>
            <a:r>
              <a:rPr lang="en-US" sz="2800" dirty="0"/>
              <a:t> Tech</a:t>
            </a:r>
          </a:p>
          <a:p>
            <a:pPr marL="914400" lvl="2">
              <a:spcBef>
                <a:spcPts val="0"/>
              </a:spcBef>
            </a:pPr>
            <a:r>
              <a:rPr lang="en-US" sz="2800" dirty="0"/>
              <a:t>“Certified by”: can only be signed by a </a:t>
            </a:r>
            <a:r>
              <a:rPr lang="en-US" sz="2800" dirty="0" err="1"/>
              <a:t>Reg</a:t>
            </a:r>
            <a:r>
              <a:rPr lang="en-US" sz="2800" dirty="0"/>
              <a:t> Chemist</a:t>
            </a:r>
          </a:p>
          <a:p>
            <a:pPr marL="914400" lvl="2">
              <a:spcBef>
                <a:spcPts val="0"/>
              </a:spcBef>
            </a:pPr>
            <a:r>
              <a:rPr lang="en-US" sz="2800" dirty="0"/>
              <a:t>“Approved by”: signatory appointed by institution / </a:t>
            </a:r>
            <a:r>
              <a:rPr lang="en-US" sz="2800" dirty="0" smtClean="0"/>
              <a:t>company</a:t>
            </a:r>
          </a:p>
          <a:p>
            <a:pPr marL="914400" lvl="2">
              <a:spcBef>
                <a:spcPts val="0"/>
              </a:spcBef>
            </a:pPr>
            <a:r>
              <a:rPr lang="en-US" sz="2800" dirty="0" smtClean="0"/>
              <a:t>PRC licenses should be valid  when signing COA and reports.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3549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Certificate </a:t>
            </a:r>
            <a:r>
              <a:rPr lang="en-US" dirty="0" smtClean="0"/>
              <a:t>of Analysis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For discussion only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5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Chemical Engineers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9877"/>
            <a:ext cx="8229600" cy="173672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The Chemical Engineering Law (RA 9297) specifically </a:t>
            </a:r>
            <a:r>
              <a:rPr lang="en-US" sz="2800" b="1" dirty="0" smtClean="0"/>
              <a:t>excludes</a:t>
            </a:r>
            <a:r>
              <a:rPr lang="en-US" sz="2800" dirty="0" smtClean="0"/>
              <a:t> chemical analysis and the operation of a chemical laboratory from the Scope of Practice of a Chemical Engineer.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09122" y="3429000"/>
            <a:ext cx="7396678" cy="2491187"/>
            <a:chOff x="909122" y="3223813"/>
            <a:chExt cx="7396678" cy="249118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6312" y="3223813"/>
              <a:ext cx="7177088" cy="127198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9122" y="4626932"/>
              <a:ext cx="7396678" cy="47846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00200" y="5287886"/>
              <a:ext cx="6545886" cy="4271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317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1534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Research can be done to improve </a:t>
            </a:r>
            <a:r>
              <a:rPr lang="en-US" dirty="0" smtClean="0"/>
              <a:t>analytical methods. This </a:t>
            </a:r>
            <a:r>
              <a:rPr lang="en-US" dirty="0" smtClean="0"/>
              <a:t>can be done by an </a:t>
            </a:r>
            <a:r>
              <a:rPr lang="en-US" dirty="0" smtClean="0"/>
              <a:t>expert who is </a:t>
            </a:r>
            <a:r>
              <a:rPr lang="en-US" dirty="0" smtClean="0"/>
              <a:t>not necessarily a registered chemist. </a:t>
            </a:r>
            <a:endParaRPr lang="en-US" dirty="0" smtClean="0"/>
          </a:p>
          <a:p>
            <a:r>
              <a:rPr lang="en-US" dirty="0" smtClean="0"/>
              <a:t>However</a:t>
            </a:r>
            <a:r>
              <a:rPr lang="en-US" dirty="0" smtClean="0"/>
              <a:t>, if the analysis is to be done to certify the properties of a sample, this should be </a:t>
            </a:r>
            <a:r>
              <a:rPr lang="en-US" dirty="0" smtClean="0"/>
              <a:t>performed by </a:t>
            </a:r>
            <a:r>
              <a:rPr lang="en-US" dirty="0" smtClean="0"/>
              <a:t>a registered </a:t>
            </a:r>
            <a:r>
              <a:rPr lang="en-US" dirty="0" smtClean="0"/>
              <a:t>chemist or chemical technician.</a:t>
            </a:r>
            <a:endParaRPr lang="en-US" dirty="0" smtClean="0"/>
          </a:p>
          <a:p>
            <a:r>
              <a:rPr lang="en-US" dirty="0" smtClean="0"/>
              <a:t>If the output is the publication of a method of analysis, this is classified as research and is not a restricted activity. But if the work is for an analytical report, then the certification should be done  by a registered chemist.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15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3549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0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Biochemistry </a:t>
            </a:r>
            <a:r>
              <a:rPr lang="en-US" sz="3600" dirty="0" smtClean="0"/>
              <a:t>&amp; </a:t>
            </a:r>
            <a:r>
              <a:rPr lang="en-US" sz="3600" dirty="0" smtClean="0"/>
              <a:t>other allied </a:t>
            </a:r>
            <a:r>
              <a:rPr lang="en-US" sz="3600" dirty="0" smtClean="0"/>
              <a:t>courses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There is no board exam specific  for BS Biochemistry and BS Agricultural Chemistry programs. </a:t>
            </a:r>
          </a:p>
          <a:p>
            <a:r>
              <a:rPr lang="en-US" dirty="0" smtClean="0"/>
              <a:t>For an allied program to qualify for the Chemistry licensure exam, the program should be placed under the supervision of Board of Chemistry and the CHED technical panel for Chemistry. </a:t>
            </a:r>
          </a:p>
          <a:p>
            <a:pPr lvl="1"/>
            <a:r>
              <a:rPr lang="en-US" dirty="0" smtClean="0"/>
              <a:t>Hence, they must have the 5 subjects to cover 60 units of chemistry and the curriculum should have passed the evaluation of CHED technical panel of Chemistry.</a:t>
            </a:r>
          </a:p>
          <a:p>
            <a:r>
              <a:rPr lang="en-US" dirty="0" smtClean="0"/>
              <a:t> Details will be further specified in the IRR.</a:t>
            </a:r>
          </a:p>
          <a:p>
            <a:r>
              <a:rPr lang="en-US" dirty="0" smtClean="0"/>
              <a:t>The laws of allied professions may need to be reviewed prior to drafting the IRR.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2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signatory should be a full time registered chemist employee of the company.</a:t>
            </a:r>
          </a:p>
          <a:p>
            <a:pPr lvl="1"/>
            <a:r>
              <a:rPr lang="en-US" dirty="0" smtClean="0"/>
              <a:t>You cannot practice as a chemist or chemical technician without an updated PRC license. </a:t>
            </a:r>
          </a:p>
          <a:p>
            <a:r>
              <a:rPr lang="en-US" dirty="0" smtClean="0"/>
              <a:t>The law does not specify the salary rate of chemist.</a:t>
            </a:r>
          </a:p>
          <a:p>
            <a:r>
              <a:rPr lang="en-US" dirty="0"/>
              <a:t>Can the Board look into the “grandfather law” in the light of the new chemistry law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This will be looked into during the drafting of the IRR.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9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Sale </a:t>
            </a:r>
            <a:r>
              <a:rPr lang="en-US" dirty="0" smtClean="0"/>
              <a:t>of chemicals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5567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Sale of chemicals and chemical equipment must be done by a registered chemist or </a:t>
            </a:r>
            <a:r>
              <a:rPr lang="en-US" dirty="0" err="1" smtClean="0"/>
              <a:t>chem</a:t>
            </a:r>
            <a:r>
              <a:rPr lang="en-US" dirty="0" smtClean="0"/>
              <a:t> tech under the supervision of a registered chemist. Allied professions can perform sales as long as this activity is in their own law.</a:t>
            </a:r>
          </a:p>
          <a:p>
            <a:r>
              <a:rPr lang="en-US" dirty="0" smtClean="0"/>
              <a:t>Suggestion that chemists not exposed to chemicals but on the road (e.g. Sales) can work it out with their employer for the hazard pay.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</a:t>
            </a:r>
            <a:r>
              <a:rPr lang="en-US" dirty="0" smtClean="0"/>
              <a:t>pay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Section 42 compels the employer to provide the chemists with hazard pay. This will need to be aligned with DOLE.</a:t>
            </a:r>
          </a:p>
          <a:p>
            <a:r>
              <a:rPr lang="en-US" dirty="0" smtClean="0"/>
              <a:t>Example, DOST: All chemists is covered with 30% hazard pay based on basic, supervisors/managers with less exposure </a:t>
            </a:r>
            <a:r>
              <a:rPr lang="en-US" smtClean="0"/>
              <a:t>has 23% </a:t>
            </a:r>
            <a:r>
              <a:rPr lang="en-US" dirty="0" smtClean="0"/>
              <a:t>hazard pay.</a:t>
            </a:r>
          </a:p>
          <a:p>
            <a:r>
              <a:rPr lang="en-US" dirty="0" smtClean="0"/>
              <a:t>Magna carta is for government. For private companies including for academe, this will be taken up during the drafting of the IRR.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4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1574006" y="1085851"/>
            <a:ext cx="6000750" cy="91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sz="2850" dirty="0">
                <a:solidFill>
                  <a:srgbClr val="000000"/>
                </a:solidFill>
              </a:rPr>
              <a:t>1. History</a:t>
            </a: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1568054" y="2228850"/>
            <a:ext cx="60007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569913" indent="-569913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1027113" indent="-569913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027113" indent="-569913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marL="342900" indent="-342900">
              <a:lnSpc>
                <a:spcPct val="85000"/>
              </a:lnSpc>
              <a:spcBef>
                <a:spcPts val="563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  <a:defRPr/>
            </a:pPr>
            <a:r>
              <a:rPr lang="en-US" altLang="en-US" sz="2400" dirty="0">
                <a:solidFill>
                  <a:srgbClr val="000000"/>
                </a:solidFill>
                <a:latin typeface="Calibri" pitchFamily="34" charset="0"/>
              </a:rPr>
              <a:t>RA 754 was promulgated on June 18, 1952</a:t>
            </a:r>
          </a:p>
          <a:p>
            <a:pPr marL="342900" indent="-342900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  <a:defRPr/>
            </a:pPr>
            <a:r>
              <a:rPr lang="en-US" altLang="en-US" sz="2400" dirty="0">
                <a:solidFill>
                  <a:srgbClr val="000000"/>
                </a:solidFill>
                <a:latin typeface="Calibri" pitchFamily="34" charset="0"/>
              </a:rPr>
              <a:t>Discussions on revision started in 1998.</a:t>
            </a:r>
          </a:p>
          <a:p>
            <a:pPr marL="342900" indent="-342900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  <a:defRPr/>
            </a:pPr>
            <a:r>
              <a:rPr lang="en-US" altLang="en-US" sz="2400" dirty="0">
                <a:solidFill>
                  <a:srgbClr val="000000"/>
                </a:solidFill>
                <a:latin typeface="Calibri" pitchFamily="34" charset="0"/>
              </a:rPr>
              <a:t>Bills filed in Lower House</a:t>
            </a:r>
          </a:p>
          <a:p>
            <a:pPr marL="685800" lvl="1" indent="-342900">
              <a:buClr>
                <a:srgbClr val="CC0000"/>
              </a:buClr>
              <a:buSzPct val="75000"/>
              <a:buFont typeface="Arial" charset="0"/>
              <a:buChar char="•"/>
              <a:defRPr/>
            </a:pPr>
            <a:r>
              <a:rPr lang="en-US" altLang="en-US" dirty="0" err="1">
                <a:solidFill>
                  <a:srgbClr val="000000"/>
                </a:solidFill>
                <a:latin typeface="Calibri" pitchFamily="34" charset="0"/>
              </a:rPr>
              <a:t>Nereus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 Acosta, Angelo </a:t>
            </a:r>
            <a:r>
              <a:rPr lang="en-US" altLang="en-US" dirty="0" err="1">
                <a:solidFill>
                  <a:srgbClr val="000000"/>
                </a:solidFill>
                <a:latin typeface="Calibri" pitchFamily="34" charset="0"/>
              </a:rPr>
              <a:t>Palmones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, Florencio (</a:t>
            </a:r>
            <a:r>
              <a:rPr lang="en-US" altLang="en-US" dirty="0" err="1">
                <a:solidFill>
                  <a:srgbClr val="000000"/>
                </a:solidFill>
                <a:latin typeface="Calibri" pitchFamily="34" charset="0"/>
              </a:rPr>
              <a:t>Bem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) Noel, Sonny Angara, Victoria Noel</a:t>
            </a:r>
          </a:p>
          <a:p>
            <a:pPr marL="342900" indent="-342900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  <a:defRPr/>
            </a:pPr>
            <a:r>
              <a:rPr lang="en-US" altLang="en-US" sz="2400" dirty="0">
                <a:solidFill>
                  <a:srgbClr val="000000"/>
                </a:solidFill>
                <a:latin typeface="Calibri" pitchFamily="34" charset="0"/>
              </a:rPr>
              <a:t>Bills filed in Senate</a:t>
            </a:r>
          </a:p>
          <a:p>
            <a:pPr marL="685800" lvl="2" indent="-342900">
              <a:buClr>
                <a:srgbClr val="CC0000"/>
              </a:buClr>
              <a:buSzPct val="75000"/>
              <a:buFont typeface="Arial" charset="0"/>
              <a:buChar char="•"/>
              <a:defRPr/>
            </a:pP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Richard Gordon, Edgardo Angara, Antonio </a:t>
            </a:r>
            <a:r>
              <a:rPr lang="en-US" altLang="en-US" dirty="0" err="1">
                <a:solidFill>
                  <a:srgbClr val="000000"/>
                </a:solidFill>
                <a:latin typeface="Calibri" pitchFamily="34" charset="0"/>
              </a:rPr>
              <a:t>Trillanes</a:t>
            </a:r>
            <a:endParaRPr lang="en-US" altLang="en-US" dirty="0">
              <a:solidFill>
                <a:srgbClr val="000000"/>
              </a:solidFill>
              <a:latin typeface="Calibri" pitchFamily="34" charset="0"/>
            </a:endParaRPr>
          </a:p>
          <a:p>
            <a:pPr marL="342900" indent="-342900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Calibri" pitchFamily="34" charset="0"/>
              </a:rPr>
              <a:t>Approved Senate and House bills: SB </a:t>
            </a:r>
            <a:r>
              <a:rPr lang="en-US" altLang="en-US" sz="2400" dirty="0">
                <a:solidFill>
                  <a:srgbClr val="000000"/>
                </a:solidFill>
                <a:latin typeface="Calibri" pitchFamily="34" charset="0"/>
              </a:rPr>
              <a:t>914 (</a:t>
            </a:r>
            <a:r>
              <a:rPr lang="en-US" altLang="en-US" sz="2400" dirty="0" err="1">
                <a:solidFill>
                  <a:srgbClr val="000000"/>
                </a:solidFill>
                <a:latin typeface="Calibri" pitchFamily="34" charset="0"/>
              </a:rPr>
              <a:t>Trillanes</a:t>
            </a:r>
            <a:r>
              <a:rPr lang="en-US" altLang="en-US" sz="2400" dirty="0">
                <a:solidFill>
                  <a:srgbClr val="000000"/>
                </a:solidFill>
                <a:latin typeface="Calibri" pitchFamily="34" charset="0"/>
              </a:rPr>
              <a:t>) and HB 5016 (Noel)</a:t>
            </a:r>
            <a:endParaRPr lang="en-US" altLang="en-US" sz="225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spcBef>
                <a:spcPts val="563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  <a:defRPr/>
            </a:pPr>
            <a:endParaRPr lang="en-US" altLang="en-US" sz="225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spcBef>
                <a:spcPts val="563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  <a:defRPr/>
            </a:pPr>
            <a:endParaRPr lang="en-US" altLang="en-US" sz="225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8881F4-E7D8-4524-BC5B-4837BEC503E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6478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Hazard </a:t>
            </a:r>
            <a:r>
              <a:rPr lang="en-US" dirty="0" smtClean="0"/>
              <a:t>pay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3058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To whom is the hazard pay applicable? Is it only applicable to registered chemists and chemical technicians?</a:t>
            </a:r>
          </a:p>
          <a:p>
            <a:r>
              <a:rPr lang="en-US" dirty="0" smtClean="0"/>
              <a:t>How can we ensure that employers implement the hazard pay and not have them state that the hazard pay is already included in the basic pay?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5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Validity </a:t>
            </a:r>
            <a:r>
              <a:rPr lang="en-US" dirty="0" smtClean="0"/>
              <a:t>and seal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signing a report, shouldn’t the validity date of the Chemist’s professional ID be included? </a:t>
            </a:r>
          </a:p>
          <a:p>
            <a:pPr lvl="1"/>
            <a:r>
              <a:rPr lang="en-US" dirty="0" smtClean="0"/>
              <a:t>This will be considered during the drafting of the IRR.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8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Accreditation </a:t>
            </a:r>
            <a:r>
              <a:rPr lang="en-US" dirty="0" smtClean="0"/>
              <a:t>of chemical laboratory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03218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All chemical labs even under a manufacturing setup should have a certificate  of authority to operate from the PRC Board of Chemistry.</a:t>
            </a:r>
          </a:p>
          <a:p>
            <a:r>
              <a:rPr lang="en-US" dirty="0" smtClean="0"/>
              <a:t>PAB currently ensures that the approved signatory is competent. PAB will work together with PRC to ensure compliance with new chemistry law.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3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800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ISO 17025 is a voluntary accreditation and does not replace the accreditation by PRC Board of Chemistry.</a:t>
            </a:r>
          </a:p>
          <a:p>
            <a:r>
              <a:rPr lang="en-US" dirty="0" smtClean="0"/>
              <a:t>For labs with doing multiple testing/functions, the certification of chemical test results must be done by registered chemist.</a:t>
            </a:r>
          </a:p>
          <a:p>
            <a:r>
              <a:rPr lang="en-US" dirty="0" smtClean="0"/>
              <a:t>Even if you have an FDA permit to operate license you still need to apply for certificate of authority to operate </a:t>
            </a:r>
          </a:p>
          <a:p>
            <a:pPr lvl="1"/>
            <a:r>
              <a:rPr lang="en-US" dirty="0" smtClean="0"/>
              <a:t>It can be considered during the drafting of the IRR to have the regulatory agencies work together with the PRC Board of Chemistry to ensure that compliance to </a:t>
            </a:r>
            <a:r>
              <a:rPr lang="en-US" dirty="0" err="1" smtClean="0"/>
              <a:t>Chem</a:t>
            </a:r>
            <a:r>
              <a:rPr lang="en-US" dirty="0" smtClean="0"/>
              <a:t> law is upheld.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23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Accreditation </a:t>
            </a:r>
            <a:r>
              <a:rPr lang="en-US" dirty="0" smtClean="0"/>
              <a:t>of chemical laboratory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7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K-12 </a:t>
            </a:r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</a:t>
            </a:r>
            <a:r>
              <a:rPr lang="en-US" dirty="0" err="1" smtClean="0"/>
              <a:t>DepEd</a:t>
            </a:r>
            <a:r>
              <a:rPr lang="en-US" dirty="0" smtClean="0"/>
              <a:t> curriculum does not provide enough depth to encourage the interests of students to take up chemistry.</a:t>
            </a:r>
          </a:p>
          <a:p>
            <a:pPr lvl="1"/>
            <a:r>
              <a:rPr lang="en-US" dirty="0" smtClean="0"/>
              <a:t>It is recommended that we take this up with </a:t>
            </a:r>
            <a:r>
              <a:rPr lang="en-US" dirty="0" err="1" smtClean="0"/>
              <a:t>DepEd</a:t>
            </a:r>
            <a:r>
              <a:rPr lang="en-US" dirty="0" smtClean="0"/>
              <a:t> and PACT.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6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Continuing Professional Development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Continuing Professional Development </a:t>
            </a:r>
            <a:r>
              <a:rPr lang="en-US" dirty="0" smtClean="0"/>
              <a:t>(CPD) is </a:t>
            </a:r>
            <a:r>
              <a:rPr lang="en-US" dirty="0" smtClean="0"/>
              <a:t>a </a:t>
            </a:r>
            <a:r>
              <a:rPr lang="en-US" dirty="0" smtClean="0"/>
              <a:t>requirement. </a:t>
            </a:r>
            <a:r>
              <a:rPr lang="en-US" dirty="0" smtClean="0"/>
              <a:t>For the IRR, it should be specified that a chemist should have 60 units in 3 years to be able to renew the PRC ID.</a:t>
            </a:r>
          </a:p>
          <a:p>
            <a:r>
              <a:rPr lang="en-US" dirty="0" smtClean="0"/>
              <a:t>The classification of CPD units (credits to be given) is already included in the PRC guidelines. PRC already has its own guidelines- a table for equivalent units to earn CPD.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4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Information </a:t>
            </a:r>
            <a:r>
              <a:rPr lang="en-US" sz="3800" dirty="0" smtClean="0"/>
              <a:t>dissemination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How can we increase awareness of the new law to ensure compliance?</a:t>
            </a:r>
          </a:p>
          <a:p>
            <a:r>
              <a:rPr lang="en-US" dirty="0" smtClean="0"/>
              <a:t>We should consider all means possible to disseminate the information including possibly provide same symposium to different sectors.</a:t>
            </a:r>
          </a:p>
          <a:p>
            <a:r>
              <a:rPr lang="en-US" dirty="0" smtClean="0"/>
              <a:t>Important role of ICP chapters, all ICP </a:t>
            </a:r>
            <a:r>
              <a:rPr lang="en-US" smtClean="0"/>
              <a:t>members, Chemistry </a:t>
            </a:r>
            <a:r>
              <a:rPr lang="en-US" dirty="0" smtClean="0"/>
              <a:t>departments.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63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574006" y="1085851"/>
            <a:ext cx="6000750" cy="91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sz="2550" dirty="0">
                <a:solidFill>
                  <a:srgbClr val="000000"/>
                </a:solidFill>
              </a:rPr>
              <a:t>2. 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8881F4-E7D8-4524-BC5B-4837BEC503E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34" y="2228851"/>
            <a:ext cx="5725716" cy="318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959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574006" y="1085851"/>
            <a:ext cx="6000750" cy="91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sz="2550" dirty="0">
                <a:solidFill>
                  <a:srgbClr val="000000"/>
                </a:solidFill>
              </a:rPr>
              <a:t>2. Overview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995" y="2228850"/>
            <a:ext cx="4507706" cy="316140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8881F4-E7D8-4524-BC5B-4837BEC503E6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419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574006" y="1085851"/>
            <a:ext cx="6000750" cy="91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sz="2550" dirty="0">
                <a:solidFill>
                  <a:srgbClr val="000000"/>
                </a:solidFill>
              </a:rPr>
              <a:t>2. Overview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68053" y="2171700"/>
            <a:ext cx="614719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65125" indent="-365125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639763" indent="-365125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</a:pPr>
            <a:r>
              <a:rPr lang="en-US" altLang="en-US" sz="1950">
                <a:solidFill>
                  <a:srgbClr val="000000"/>
                </a:solidFill>
                <a:latin typeface="Calibri" panose="020F0502020204030204" pitchFamily="34" charset="0"/>
              </a:rPr>
              <a:t>Need to differentiate Chemistry as a </a:t>
            </a:r>
            <a:r>
              <a:rPr lang="en-US" altLang="en-US" sz="1950" b="1" i="1">
                <a:solidFill>
                  <a:srgbClr val="000099"/>
                </a:solidFill>
                <a:latin typeface="Calibri" panose="020F0502020204030204" pitchFamily="34" charset="0"/>
              </a:rPr>
              <a:t>Science</a:t>
            </a:r>
            <a:r>
              <a:rPr lang="en-US" altLang="en-US" sz="1950" b="1" i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950">
                <a:solidFill>
                  <a:srgbClr val="000000"/>
                </a:solidFill>
                <a:latin typeface="Calibri" panose="020F0502020204030204" pitchFamily="34" charset="0"/>
              </a:rPr>
              <a:t>and as a </a:t>
            </a:r>
            <a:r>
              <a:rPr lang="en-US" altLang="en-US" sz="1950" b="1" i="1">
                <a:solidFill>
                  <a:srgbClr val="FF0000"/>
                </a:solidFill>
                <a:latin typeface="Calibri" panose="020F0502020204030204" pitchFamily="34" charset="0"/>
              </a:rPr>
              <a:t>Profession</a:t>
            </a:r>
            <a:r>
              <a:rPr lang="en-US" altLang="en-US" sz="195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pPr lvl="1" eaLnBrk="1" hangingPunct="1">
              <a:buClr>
                <a:srgbClr val="CC0000"/>
              </a:buClr>
              <a:buSzPct val="75000"/>
              <a:buFont typeface="Verdana" panose="020B0604030504040204" pitchFamily="34" charset="0"/>
              <a:buAutoNum type="alphaLcPeriod"/>
            </a:pPr>
            <a:r>
              <a:rPr lang="en-US" altLang="en-US" sz="1950">
                <a:solidFill>
                  <a:srgbClr val="000000"/>
                </a:solidFill>
                <a:latin typeface="Calibri" panose="020F0502020204030204" pitchFamily="34" charset="0"/>
              </a:rPr>
              <a:t>As a </a:t>
            </a:r>
            <a:r>
              <a:rPr lang="en-US" altLang="en-US" sz="1950" b="1" i="1">
                <a:solidFill>
                  <a:srgbClr val="000099"/>
                </a:solidFill>
                <a:latin typeface="Calibri" panose="020F0502020204030204" pitchFamily="34" charset="0"/>
              </a:rPr>
              <a:t>Science</a:t>
            </a:r>
            <a:r>
              <a:rPr lang="en-US" altLang="en-US" sz="1950">
                <a:solidFill>
                  <a:srgbClr val="000000"/>
                </a:solidFill>
                <a:latin typeface="Calibri" panose="020F0502020204030204" pitchFamily="34" charset="0"/>
              </a:rPr>
              <a:t>: to promote research and discovery, interdisciplinary and international collaboration</a:t>
            </a:r>
          </a:p>
          <a:p>
            <a:pPr lvl="1" eaLnBrk="1" hangingPunct="1">
              <a:buClr>
                <a:srgbClr val="CC0000"/>
              </a:buClr>
              <a:buSzPct val="75000"/>
              <a:buFont typeface="Verdana" panose="020B0604030504040204" pitchFamily="34" charset="0"/>
              <a:buAutoNum type="alphaLcPeriod"/>
            </a:pPr>
            <a:r>
              <a:rPr lang="en-US" altLang="en-US" sz="1950">
                <a:solidFill>
                  <a:srgbClr val="000000"/>
                </a:solidFill>
                <a:latin typeface="Calibri" panose="020F0502020204030204" pitchFamily="34" charset="0"/>
              </a:rPr>
              <a:t>As a </a:t>
            </a:r>
            <a:r>
              <a:rPr lang="en-US" altLang="en-US" sz="1950" b="1" i="1">
                <a:solidFill>
                  <a:srgbClr val="FF0000"/>
                </a:solidFill>
                <a:latin typeface="Calibri" panose="020F0502020204030204" pitchFamily="34" charset="0"/>
              </a:rPr>
              <a:t>Profession</a:t>
            </a:r>
            <a:r>
              <a:rPr lang="en-US" altLang="en-US" sz="1950">
                <a:solidFill>
                  <a:srgbClr val="000000"/>
                </a:solidFill>
                <a:latin typeface="Calibri" panose="020F0502020204030204" pitchFamily="34" charset="0"/>
              </a:rPr>
              <a:t>: to protect the public welfare and safety, local and international accreditation, local and international commerce</a:t>
            </a:r>
          </a:p>
          <a:p>
            <a:pPr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/>
            </a:pPr>
            <a:r>
              <a:rPr lang="en-US" altLang="en-US" sz="1950">
                <a:solidFill>
                  <a:srgbClr val="000000"/>
                </a:solidFill>
                <a:latin typeface="Calibri" panose="020F0502020204030204" pitchFamily="34" charset="0"/>
              </a:rPr>
              <a:t>Update the Definition and Scope of Chemistry  (Sec. 3)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8881F4-E7D8-4524-BC5B-4837BEC503E6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9819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1568053" y="2114550"/>
            <a:ext cx="6147197" cy="3200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274320" indent="-274320">
              <a:spcBef>
                <a:spcPts val="450"/>
              </a:spcBef>
              <a:buClr>
                <a:srgbClr val="CC0000"/>
              </a:buClr>
              <a:buSzPct val="75000"/>
              <a:buFont typeface="+mj-lt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r>
              <a:rPr lang="en-US" sz="1950" dirty="0">
                <a:solidFill>
                  <a:srgbClr val="000000"/>
                </a:solidFill>
                <a:latin typeface="Calibri" pitchFamily="34" charset="0"/>
              </a:rPr>
              <a:t>Update the Definition of the Professional Practice of the Profession (Sec. 4) and relationship with Allied Professions (Sec. 41)</a:t>
            </a:r>
          </a:p>
          <a:p>
            <a:pPr marL="273844" indent="-273844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r>
              <a:rPr lang="en-US" sz="1950" dirty="0">
                <a:solidFill>
                  <a:srgbClr val="000000"/>
                </a:solidFill>
                <a:latin typeface="Calibri" pitchFamily="34" charset="0"/>
              </a:rPr>
              <a:t>Define the Practice of the Chemical Technician  (Sec. 5)</a:t>
            </a:r>
          </a:p>
          <a:p>
            <a:pPr marL="273844" indent="-273844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r>
              <a:rPr lang="en-US" sz="1950" dirty="0">
                <a:solidFill>
                  <a:srgbClr val="000000"/>
                </a:solidFill>
                <a:latin typeface="Calibri" pitchFamily="34" charset="0"/>
              </a:rPr>
              <a:t>Qualifications of Applicant for Chemistry Examination (Sec. 16)</a:t>
            </a:r>
          </a:p>
          <a:p>
            <a:pPr marL="273844" indent="-273844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r>
              <a:rPr lang="en-US" sz="1950" dirty="0">
                <a:solidFill>
                  <a:srgbClr val="000000"/>
                </a:solidFill>
                <a:latin typeface="Calibri" pitchFamily="34" charset="0"/>
              </a:rPr>
              <a:t>Scope of Examination for Chemists (Sec. 17)</a:t>
            </a:r>
          </a:p>
          <a:p>
            <a:pPr marL="273844" indent="-273844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r>
              <a:rPr lang="en-US" sz="1950" dirty="0">
                <a:solidFill>
                  <a:srgbClr val="000000"/>
                </a:solidFill>
                <a:latin typeface="Calibri" pitchFamily="34" charset="0"/>
              </a:rPr>
              <a:t>Qualifications of Applicant for Chemical Technician (Sec. 18)</a:t>
            </a:r>
          </a:p>
          <a:p>
            <a:pPr marL="273844" indent="-273844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r>
              <a:rPr lang="en-US" sz="1950" dirty="0">
                <a:solidFill>
                  <a:srgbClr val="000000"/>
                </a:solidFill>
                <a:latin typeface="Calibri" pitchFamily="34" charset="0"/>
              </a:rPr>
              <a:t>Scope of Examination for Chemical Technician (Sec. 19)</a:t>
            </a:r>
          </a:p>
          <a:p>
            <a:pPr marL="273844" indent="-273844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endParaRPr lang="en-US" sz="1950" dirty="0">
              <a:solidFill>
                <a:srgbClr val="000000"/>
              </a:solidFill>
              <a:latin typeface="Calibri" pitchFamily="34" charset="0"/>
            </a:endParaRPr>
          </a:p>
          <a:p>
            <a:pPr marL="273844" indent="-273844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endParaRPr lang="en-US" sz="1950" dirty="0">
              <a:solidFill>
                <a:srgbClr val="000000"/>
              </a:solidFill>
              <a:latin typeface="Calibri" pitchFamily="34" charset="0"/>
            </a:endParaRPr>
          </a:p>
          <a:p>
            <a:pPr marL="273844" indent="-273844"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3"/>
              <a:tabLst>
                <a:tab pos="759619" algn="l"/>
                <a:tab pos="1445419" algn="l"/>
                <a:tab pos="2131219" algn="l"/>
                <a:tab pos="2817019" algn="l"/>
                <a:tab pos="3502819" algn="l"/>
                <a:tab pos="4188619" algn="l"/>
                <a:tab pos="4874419" algn="l"/>
                <a:tab pos="5560219" algn="l"/>
                <a:tab pos="6246019" algn="l"/>
                <a:tab pos="6931819" algn="l"/>
                <a:tab pos="7617619" algn="l"/>
              </a:tabLst>
              <a:defRPr/>
            </a:pPr>
            <a:endParaRPr lang="en-US" sz="195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574006" y="1085851"/>
            <a:ext cx="6000750" cy="91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sz="2550" dirty="0">
                <a:solidFill>
                  <a:srgbClr val="000000"/>
                </a:solidFill>
              </a:rPr>
              <a:t>2. Overview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8881F4-E7D8-4524-BC5B-4837BEC503E6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7393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1543051" y="2171700"/>
            <a:ext cx="6147197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65125" indent="-365125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1012825" algn="l"/>
                <a:tab pos="1927225" algn="l"/>
                <a:tab pos="2841625" algn="l"/>
                <a:tab pos="3756025" algn="l"/>
                <a:tab pos="4670425" algn="l"/>
                <a:tab pos="5584825" algn="l"/>
                <a:tab pos="6499225" algn="l"/>
                <a:tab pos="7413625" algn="l"/>
                <a:tab pos="8328025" algn="l"/>
                <a:tab pos="9242425" algn="l"/>
                <a:tab pos="10156825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marL="342900" indent="-342900"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+mj-lt"/>
              <a:buAutoNum type="arabicPeriod" startAt="9"/>
            </a:pPr>
            <a:r>
              <a:rPr lang="en-US" altLang="en-US" sz="1875" dirty="0">
                <a:solidFill>
                  <a:srgbClr val="000000"/>
                </a:solidFill>
                <a:latin typeface="Calibri" panose="020F0502020204030204" pitchFamily="34" charset="0"/>
              </a:rPr>
              <a:t>Exemption from Examination for Chemists  (Sec. 23)</a:t>
            </a:r>
          </a:p>
          <a:p>
            <a:pPr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9"/>
            </a:pPr>
            <a:r>
              <a:rPr lang="en-US" altLang="en-US" sz="1875" dirty="0">
                <a:solidFill>
                  <a:srgbClr val="000000"/>
                </a:solidFill>
                <a:latin typeface="Calibri" panose="020F0502020204030204" pitchFamily="34" charset="0"/>
              </a:rPr>
              <a:t>Continuing Professional Development (Sec. 31)</a:t>
            </a:r>
          </a:p>
          <a:p>
            <a:pPr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9"/>
            </a:pPr>
            <a:r>
              <a:rPr lang="en-US" altLang="en-US" sz="1875" dirty="0">
                <a:solidFill>
                  <a:srgbClr val="000000"/>
                </a:solidFill>
                <a:latin typeface="Calibri" panose="020F0502020204030204" pitchFamily="34" charset="0"/>
              </a:rPr>
              <a:t>Strengthening of Laboratory Registration and Inspection (</a:t>
            </a:r>
            <a:r>
              <a:rPr lang="en-US" altLang="en-US" sz="1875" dirty="0" err="1">
                <a:solidFill>
                  <a:srgbClr val="000000"/>
                </a:solidFill>
                <a:latin typeface="Calibri" panose="020F0502020204030204" pitchFamily="34" charset="0"/>
              </a:rPr>
              <a:t>Secs</a:t>
            </a:r>
            <a:r>
              <a:rPr lang="en-US" altLang="en-US" sz="1875" dirty="0">
                <a:solidFill>
                  <a:srgbClr val="000000"/>
                </a:solidFill>
                <a:latin typeface="Calibri" panose="020F0502020204030204" pitchFamily="34" charset="0"/>
              </a:rPr>
              <a:t>. 35, 36, 39)</a:t>
            </a:r>
          </a:p>
          <a:p>
            <a:pPr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9"/>
            </a:pPr>
            <a:r>
              <a:rPr lang="en-US" altLang="en-US" sz="1875" dirty="0">
                <a:solidFill>
                  <a:srgbClr val="000000"/>
                </a:solidFill>
                <a:latin typeface="Calibri" panose="020F0502020204030204" pitchFamily="34" charset="0"/>
              </a:rPr>
              <a:t>Coverage of Professional Practice (Sec. 41)</a:t>
            </a:r>
          </a:p>
          <a:p>
            <a:pPr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9"/>
            </a:pPr>
            <a:r>
              <a:rPr lang="en-US" altLang="en-US" sz="1875" dirty="0">
                <a:solidFill>
                  <a:srgbClr val="000000"/>
                </a:solidFill>
                <a:latin typeface="Calibri" panose="020F0502020204030204" pitchFamily="34" charset="0"/>
              </a:rPr>
              <a:t>Hazard Pay, Health and Accident Insurance, Legal Assistance (Sec. 42)</a:t>
            </a:r>
          </a:p>
          <a:p>
            <a:pPr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9"/>
            </a:pPr>
            <a:r>
              <a:rPr lang="en-US" altLang="en-US" sz="1875" dirty="0">
                <a:solidFill>
                  <a:srgbClr val="000000"/>
                </a:solidFill>
                <a:latin typeface="Calibri" panose="020F0502020204030204" pitchFamily="34" charset="0"/>
              </a:rPr>
              <a:t>Grace Period (transitory provisions) (Sec. 46)</a:t>
            </a:r>
          </a:p>
          <a:p>
            <a:pPr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9"/>
            </a:pPr>
            <a:endParaRPr lang="en-US" altLang="en-US" sz="1875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9"/>
            </a:pPr>
            <a:endParaRPr lang="en-US" altLang="en-US" sz="1875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95000"/>
              </a:lnSpc>
              <a:spcBef>
                <a:spcPts val="450"/>
              </a:spcBef>
              <a:buClr>
                <a:srgbClr val="CC0000"/>
              </a:buClr>
              <a:buSzPct val="75000"/>
              <a:buFont typeface="Verdana" panose="020B0604030504040204" pitchFamily="34" charset="0"/>
              <a:buAutoNum type="arabicPeriod" startAt="9"/>
            </a:pPr>
            <a:endParaRPr lang="en-US" altLang="en-US" sz="1875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574006" y="1085851"/>
            <a:ext cx="6000750" cy="91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Verdan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sz="2550" dirty="0">
                <a:solidFill>
                  <a:srgbClr val="000000"/>
                </a:solidFill>
              </a:rPr>
              <a:t>2. Overview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8881F4-E7D8-4524-BC5B-4837BEC503E6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11655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Discussion on the </a:t>
            </a:r>
            <a:br>
              <a:rPr lang="en-US" dirty="0" smtClean="0"/>
            </a:br>
            <a:r>
              <a:rPr lang="en-US" dirty="0" smtClean="0"/>
              <a:t>CHEMISTRY LAW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4343400"/>
            <a:ext cx="8153400" cy="137160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en-US" sz="2500" dirty="0" smtClean="0"/>
              <a:t>This is a summary of the main points made in the Presentations and Open Forum held at the PNP Multipurpose Hall, Feb 17, 2015. These notes are for the purpose of discussion only.</a:t>
            </a:r>
            <a:endParaRPr lang="en-US" sz="2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380999"/>
            <a:ext cx="1006475" cy="100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4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736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Chemistry Law </a:t>
            </a:r>
            <a:r>
              <a:rPr lang="en-US" dirty="0" smtClean="0"/>
              <a:t>regulates Chemistry as a profession but not as a science (e.g., research). </a:t>
            </a:r>
          </a:p>
          <a:p>
            <a:r>
              <a:rPr lang="en-US" dirty="0" smtClean="0"/>
              <a:t>There are updates the definition of chemistry, the scope of the professional practice of Chemistry, and its relationship with allied professions.</a:t>
            </a:r>
          </a:p>
          <a:p>
            <a:pPr lvl="1"/>
            <a:r>
              <a:rPr lang="en-US" dirty="0"/>
              <a:t>Focus on the protection of public welfare, the protection of the environment, and the professional practice of Chemistry.</a:t>
            </a:r>
          </a:p>
          <a:p>
            <a:pPr lvl="1"/>
            <a:r>
              <a:rPr lang="en-US" dirty="0"/>
              <a:t>More attention on the laboratory accreditation</a:t>
            </a:r>
          </a:p>
          <a:p>
            <a:r>
              <a:rPr lang="en-US" dirty="0"/>
              <a:t>Courses covered by the Chemistry licensure </a:t>
            </a:r>
            <a:r>
              <a:rPr lang="en-US" dirty="0" smtClean="0"/>
              <a:t>exam </a:t>
            </a:r>
            <a:r>
              <a:rPr lang="en-US" dirty="0"/>
              <a:t>– Organic, Physical, Inorganic, Analytical, and </a:t>
            </a:r>
            <a:r>
              <a:rPr lang="en-US" dirty="0" err="1"/>
              <a:t>Biochem</a:t>
            </a:r>
            <a:r>
              <a:rPr lang="en-US" dirty="0"/>
              <a:t> – should be taught by registered </a:t>
            </a:r>
            <a:r>
              <a:rPr lang="en-US" dirty="0" smtClean="0"/>
              <a:t>chemists; </a:t>
            </a:r>
            <a:r>
              <a:rPr lang="en-US" dirty="0"/>
              <a:t>advanced courses, e.g. </a:t>
            </a:r>
            <a:r>
              <a:rPr lang="en-US" dirty="0" smtClean="0"/>
              <a:t>Advanced Inorganic Chemistry</a:t>
            </a:r>
            <a:r>
              <a:rPr lang="en-US" dirty="0"/>
              <a:t>, can be taught by anyone deemed qualified by the school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B64B-25A6-4AE4-BC44-3C6816DDA5F7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 discussion only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0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1653</Words>
  <Application>Microsoft Office PowerPoint</Application>
  <PresentationFormat>On-screen Show (4:3)</PresentationFormat>
  <Paragraphs>168</Paragraphs>
  <Slides>26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 Unicode MS</vt:lpstr>
      <vt:lpstr>Arial</vt:lpstr>
      <vt:lpstr>Calibri</vt:lpstr>
      <vt:lpstr>Times New Roman</vt:lpstr>
      <vt:lpstr>Verdana</vt:lpstr>
      <vt:lpstr>Wingdings</vt:lpstr>
      <vt:lpstr>Office Theme</vt:lpstr>
      <vt:lpstr>History and Overview of the Chemistry Law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on the  CHEMISTRY LAW</vt:lpstr>
      <vt:lpstr>General</vt:lpstr>
      <vt:lpstr>Chemical Technician</vt:lpstr>
      <vt:lpstr>Chemical Technician</vt:lpstr>
      <vt:lpstr>Chemical Technician</vt:lpstr>
      <vt:lpstr>Certificate of Analysis</vt:lpstr>
      <vt:lpstr>On Chemical Engineers</vt:lpstr>
      <vt:lpstr>Research</vt:lpstr>
      <vt:lpstr>Biochemistry &amp; other allied courses</vt:lpstr>
      <vt:lpstr>Employment</vt:lpstr>
      <vt:lpstr>Sale of chemicals</vt:lpstr>
      <vt:lpstr>Hazard pay</vt:lpstr>
      <vt:lpstr>Hazard pay</vt:lpstr>
      <vt:lpstr>Validity and seal</vt:lpstr>
      <vt:lpstr>Accreditation of chemical laboratory</vt:lpstr>
      <vt:lpstr>Accreditation of chemical laboratory</vt:lpstr>
      <vt:lpstr>K-12 Program</vt:lpstr>
      <vt:lpstr>Continuing Professional Development</vt:lpstr>
      <vt:lpstr>Information dissemination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CHEMISTRY LAW</dc:title>
  <dc:creator>Priscilla Samonte</dc:creator>
  <cp:lastModifiedBy>Toby Dayrit</cp:lastModifiedBy>
  <cp:revision>63</cp:revision>
  <dcterms:created xsi:type="dcterms:W3CDTF">2015-02-17T01:56:51Z</dcterms:created>
  <dcterms:modified xsi:type="dcterms:W3CDTF">2015-03-03T22:15:49Z</dcterms:modified>
</cp:coreProperties>
</file>